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5" r:id="rId3"/>
    <p:sldId id="265" r:id="rId4"/>
    <p:sldId id="279" r:id="rId5"/>
    <p:sldId id="268" r:id="rId6"/>
    <p:sldId id="277" r:id="rId7"/>
    <p:sldId id="259" r:id="rId8"/>
    <p:sldId id="258" r:id="rId9"/>
    <p:sldId id="266" r:id="rId10"/>
    <p:sldId id="278" r:id="rId11"/>
    <p:sldId id="257" r:id="rId12"/>
    <p:sldId id="276" r:id="rId13"/>
    <p:sldId id="267" r:id="rId14"/>
    <p:sldId id="261" r:id="rId15"/>
    <p:sldId id="260" r:id="rId16"/>
    <p:sldId id="262" r:id="rId17"/>
    <p:sldId id="264" r:id="rId18"/>
    <p:sldId id="270" r:id="rId19"/>
    <p:sldId id="271" r:id="rId20"/>
    <p:sldId id="272" r:id="rId21"/>
    <p:sldId id="280" r:id="rId22"/>
    <p:sldId id="281" r:id="rId23"/>
    <p:sldId id="282" r:id="rId24"/>
    <p:sldId id="273" r:id="rId25"/>
    <p:sldId id="274" r:id="rId26"/>
    <p:sldId id="26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359"/>
    <p:restoredTop sz="94645"/>
  </p:normalViewPr>
  <p:slideViewPr>
    <p:cSldViewPr snapToGrid="0" snapToObjects="1">
      <p:cViewPr>
        <p:scale>
          <a:sx n="53" d="100"/>
          <a:sy n="53" d="100"/>
        </p:scale>
        <p:origin x="568" y="1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jpg>
</file>

<file path=ppt/media/image10.png>
</file>

<file path=ppt/media/image11.jpg>
</file>

<file path=ppt/media/image12.jpg>
</file>

<file path=ppt/media/image13.png>
</file>

<file path=ppt/media/image14.png>
</file>

<file path=ppt/media/image15.png>
</file>

<file path=ppt/media/image16.jpg>
</file>

<file path=ppt/media/image17.jpg>
</file>

<file path=ppt/media/image18.png>
</file>

<file path=ppt/media/image19.png>
</file>

<file path=ppt/media/image2.jpg>
</file>

<file path=ppt/media/image20.png>
</file>

<file path=ppt/media/image21.png>
</file>

<file path=ppt/media/image22.png>
</file>

<file path=ppt/media/image23.JPG>
</file>

<file path=ppt/media/image24.JPG>
</file>

<file path=ppt/media/image25.jpg>
</file>

<file path=ppt/media/image3.png>
</file>

<file path=ppt/media/image4.png>
</file>

<file path=ppt/media/image5.png>
</file>

<file path=ppt/media/image6.gif>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ADF5781-74D8-F34A-8054-BAA66472F8A9}" type="datetimeFigureOut">
              <a:rPr lang="en-US" smtClean="0"/>
              <a:t>3/17/18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122B7-69A7-2140-BD5F-BB344E128AA1}" type="slidenum">
              <a:rPr lang="en-US" smtClean="0"/>
              <a:t>‹#›</a:t>
            </a:fld>
            <a:endParaRPr lang="en-US"/>
          </a:p>
        </p:txBody>
      </p:sp>
    </p:spTree>
    <p:extLst>
      <p:ext uri="{BB962C8B-B14F-4D97-AF65-F5344CB8AC3E}">
        <p14:creationId xmlns:p14="http://schemas.microsoft.com/office/powerpoint/2010/main" val="87138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DF5781-74D8-F34A-8054-BAA66472F8A9}" type="datetimeFigureOut">
              <a:rPr lang="en-US" smtClean="0"/>
              <a:t>3/17/18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122B7-69A7-2140-BD5F-BB344E128AA1}" type="slidenum">
              <a:rPr lang="en-US" smtClean="0"/>
              <a:t>‹#›</a:t>
            </a:fld>
            <a:endParaRPr lang="en-US"/>
          </a:p>
        </p:txBody>
      </p:sp>
    </p:spTree>
    <p:extLst>
      <p:ext uri="{BB962C8B-B14F-4D97-AF65-F5344CB8AC3E}">
        <p14:creationId xmlns:p14="http://schemas.microsoft.com/office/powerpoint/2010/main" val="742628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DF5781-74D8-F34A-8054-BAA66472F8A9}" type="datetimeFigureOut">
              <a:rPr lang="en-US" smtClean="0"/>
              <a:t>3/17/18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122B7-69A7-2140-BD5F-BB344E128AA1}" type="slidenum">
              <a:rPr lang="en-US" smtClean="0"/>
              <a:t>‹#›</a:t>
            </a:fld>
            <a:endParaRPr lang="en-US"/>
          </a:p>
        </p:txBody>
      </p:sp>
    </p:spTree>
    <p:extLst>
      <p:ext uri="{BB962C8B-B14F-4D97-AF65-F5344CB8AC3E}">
        <p14:creationId xmlns:p14="http://schemas.microsoft.com/office/powerpoint/2010/main" val="180478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DF5781-74D8-F34A-8054-BAA66472F8A9}" type="datetimeFigureOut">
              <a:rPr lang="en-US" smtClean="0"/>
              <a:t>3/17/18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122B7-69A7-2140-BD5F-BB344E128AA1}" type="slidenum">
              <a:rPr lang="en-US" smtClean="0"/>
              <a:t>‹#›</a:t>
            </a:fld>
            <a:endParaRPr lang="en-US"/>
          </a:p>
        </p:txBody>
      </p:sp>
    </p:spTree>
    <p:extLst>
      <p:ext uri="{BB962C8B-B14F-4D97-AF65-F5344CB8AC3E}">
        <p14:creationId xmlns:p14="http://schemas.microsoft.com/office/powerpoint/2010/main" val="1754438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DF5781-74D8-F34A-8054-BAA66472F8A9}" type="datetimeFigureOut">
              <a:rPr lang="en-US" smtClean="0"/>
              <a:t>3/17/18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F122B7-69A7-2140-BD5F-BB344E128AA1}" type="slidenum">
              <a:rPr lang="en-US" smtClean="0"/>
              <a:t>‹#›</a:t>
            </a:fld>
            <a:endParaRPr lang="en-US"/>
          </a:p>
        </p:txBody>
      </p:sp>
    </p:spTree>
    <p:extLst>
      <p:ext uri="{BB962C8B-B14F-4D97-AF65-F5344CB8AC3E}">
        <p14:creationId xmlns:p14="http://schemas.microsoft.com/office/powerpoint/2010/main" val="18970936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DF5781-74D8-F34A-8054-BAA66472F8A9}" type="datetimeFigureOut">
              <a:rPr lang="en-US" smtClean="0"/>
              <a:t>3/17/18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122B7-69A7-2140-BD5F-BB344E128AA1}" type="slidenum">
              <a:rPr lang="en-US" smtClean="0"/>
              <a:t>‹#›</a:t>
            </a:fld>
            <a:endParaRPr lang="en-US"/>
          </a:p>
        </p:txBody>
      </p:sp>
    </p:spTree>
    <p:extLst>
      <p:ext uri="{BB962C8B-B14F-4D97-AF65-F5344CB8AC3E}">
        <p14:creationId xmlns:p14="http://schemas.microsoft.com/office/powerpoint/2010/main" val="7635038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ADF5781-74D8-F34A-8054-BAA66472F8A9}" type="datetimeFigureOut">
              <a:rPr lang="en-US" smtClean="0"/>
              <a:t>3/17/18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F122B7-69A7-2140-BD5F-BB344E128AA1}" type="slidenum">
              <a:rPr lang="en-US" smtClean="0"/>
              <a:t>‹#›</a:t>
            </a:fld>
            <a:endParaRPr lang="en-US"/>
          </a:p>
        </p:txBody>
      </p:sp>
    </p:spTree>
    <p:extLst>
      <p:ext uri="{BB962C8B-B14F-4D97-AF65-F5344CB8AC3E}">
        <p14:creationId xmlns:p14="http://schemas.microsoft.com/office/powerpoint/2010/main" val="9942312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ADF5781-74D8-F34A-8054-BAA66472F8A9}" type="datetimeFigureOut">
              <a:rPr lang="en-US" smtClean="0"/>
              <a:t>3/17/18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F122B7-69A7-2140-BD5F-BB344E128AA1}" type="slidenum">
              <a:rPr lang="en-US" smtClean="0"/>
              <a:t>‹#›</a:t>
            </a:fld>
            <a:endParaRPr lang="en-US"/>
          </a:p>
        </p:txBody>
      </p:sp>
    </p:spTree>
    <p:extLst>
      <p:ext uri="{BB962C8B-B14F-4D97-AF65-F5344CB8AC3E}">
        <p14:creationId xmlns:p14="http://schemas.microsoft.com/office/powerpoint/2010/main" val="474327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DF5781-74D8-F34A-8054-BAA66472F8A9}" type="datetimeFigureOut">
              <a:rPr lang="en-US" smtClean="0"/>
              <a:t>3/17/18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F122B7-69A7-2140-BD5F-BB344E128AA1}" type="slidenum">
              <a:rPr lang="en-US" smtClean="0"/>
              <a:t>‹#›</a:t>
            </a:fld>
            <a:endParaRPr lang="en-US"/>
          </a:p>
        </p:txBody>
      </p:sp>
    </p:spTree>
    <p:extLst>
      <p:ext uri="{BB962C8B-B14F-4D97-AF65-F5344CB8AC3E}">
        <p14:creationId xmlns:p14="http://schemas.microsoft.com/office/powerpoint/2010/main" val="568524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DF5781-74D8-F34A-8054-BAA66472F8A9}" type="datetimeFigureOut">
              <a:rPr lang="en-US" smtClean="0"/>
              <a:t>3/17/18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122B7-69A7-2140-BD5F-BB344E128AA1}" type="slidenum">
              <a:rPr lang="en-US" smtClean="0"/>
              <a:t>‹#›</a:t>
            </a:fld>
            <a:endParaRPr lang="en-US"/>
          </a:p>
        </p:txBody>
      </p:sp>
    </p:spTree>
    <p:extLst>
      <p:ext uri="{BB962C8B-B14F-4D97-AF65-F5344CB8AC3E}">
        <p14:creationId xmlns:p14="http://schemas.microsoft.com/office/powerpoint/2010/main" val="1033820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DF5781-74D8-F34A-8054-BAA66472F8A9}" type="datetimeFigureOut">
              <a:rPr lang="en-US" smtClean="0"/>
              <a:t>3/17/18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F122B7-69A7-2140-BD5F-BB344E128AA1}" type="slidenum">
              <a:rPr lang="en-US" smtClean="0"/>
              <a:t>‹#›</a:t>
            </a:fld>
            <a:endParaRPr lang="en-US"/>
          </a:p>
        </p:txBody>
      </p:sp>
    </p:spTree>
    <p:extLst>
      <p:ext uri="{BB962C8B-B14F-4D97-AF65-F5344CB8AC3E}">
        <p14:creationId xmlns:p14="http://schemas.microsoft.com/office/powerpoint/2010/main" val="1237286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DF5781-74D8-F34A-8054-BAA66472F8A9}" type="datetimeFigureOut">
              <a:rPr lang="en-US" smtClean="0"/>
              <a:t>3/17/18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F122B7-69A7-2140-BD5F-BB344E128AA1}" type="slidenum">
              <a:rPr lang="en-US" smtClean="0"/>
              <a:t>‹#›</a:t>
            </a:fld>
            <a:endParaRPr lang="en-US"/>
          </a:p>
        </p:txBody>
      </p:sp>
    </p:spTree>
    <p:extLst>
      <p:ext uri="{BB962C8B-B14F-4D97-AF65-F5344CB8AC3E}">
        <p14:creationId xmlns:p14="http://schemas.microsoft.com/office/powerpoint/2010/main" val="9149077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7200" dirty="0">
                <a:latin typeface="Didot" charset="0"/>
                <a:ea typeface="Didot" charset="0"/>
                <a:cs typeface="Didot" charset="0"/>
              </a:rPr>
              <a:t>“</a:t>
            </a:r>
            <a:r>
              <a:rPr lang="en-US" sz="7200" dirty="0" err="1">
                <a:latin typeface="Didot" charset="0"/>
                <a:ea typeface="Didot" charset="0"/>
                <a:cs typeface="Didot" charset="0"/>
              </a:rPr>
              <a:t>Moonbit</a:t>
            </a:r>
            <a:r>
              <a:rPr lang="en-US" sz="7200" dirty="0">
                <a:latin typeface="Didot" charset="0"/>
                <a:ea typeface="Didot" charset="0"/>
                <a:cs typeface="Didot" charset="0"/>
              </a:rPr>
              <a:t>”</a:t>
            </a:r>
            <a:br>
              <a:rPr lang="en-US" dirty="0">
                <a:latin typeface="Didot" charset="0"/>
                <a:ea typeface="Didot" charset="0"/>
                <a:cs typeface="Didot" charset="0"/>
              </a:rPr>
            </a:br>
            <a:r>
              <a:rPr lang="en-US" sz="5500" dirty="0" err="1">
                <a:latin typeface="Didot" charset="0"/>
                <a:ea typeface="Didot" charset="0"/>
                <a:cs typeface="Didot" charset="0"/>
              </a:rPr>
              <a:t>HaPoP</a:t>
            </a:r>
            <a:r>
              <a:rPr lang="en-US" sz="5500" dirty="0">
                <a:latin typeface="Didot" charset="0"/>
                <a:ea typeface="Didot" charset="0"/>
                <a:cs typeface="Didot" charset="0"/>
              </a:rPr>
              <a:t> ‘18</a:t>
            </a:r>
          </a:p>
        </p:txBody>
      </p:sp>
      <p:sp>
        <p:nvSpPr>
          <p:cNvPr id="3" name="Subtitle 2"/>
          <p:cNvSpPr>
            <a:spLocks noGrp="1"/>
          </p:cNvSpPr>
          <p:nvPr>
            <p:ph type="subTitle" idx="1"/>
          </p:nvPr>
        </p:nvSpPr>
        <p:spPr>
          <a:xfrm>
            <a:off x="1524000" y="4189862"/>
            <a:ext cx="9144000" cy="1067937"/>
          </a:xfrm>
        </p:spPr>
        <p:txBody>
          <a:bodyPr/>
          <a:lstStyle/>
          <a:p>
            <a:r>
              <a:rPr lang="en-US" dirty="0">
                <a:latin typeface="Didot" charset="0"/>
                <a:ea typeface="Didot" charset="0"/>
                <a:cs typeface="Didot" charset="0"/>
              </a:rPr>
              <a:t>James E. Dobson and Rena J. Mosteirin</a:t>
            </a:r>
          </a:p>
          <a:p>
            <a:r>
              <a:rPr lang="en-US" dirty="0">
                <a:latin typeface="Didot" charset="0"/>
                <a:ea typeface="Didot" charset="0"/>
                <a:cs typeface="Didot" charset="0"/>
              </a:rPr>
              <a:t>Dartmouth College</a:t>
            </a:r>
          </a:p>
        </p:txBody>
      </p:sp>
    </p:spTree>
    <p:extLst>
      <p:ext uri="{BB962C8B-B14F-4D97-AF65-F5344CB8AC3E}">
        <p14:creationId xmlns:p14="http://schemas.microsoft.com/office/powerpoint/2010/main" val="1053576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1CC5888-9DD4-5E43-B30D-27A9C9F030E8}"/>
              </a:ext>
            </a:extLst>
          </p:cNvPr>
          <p:cNvPicPr>
            <a:picLocks noChangeAspect="1"/>
          </p:cNvPicPr>
          <p:nvPr/>
        </p:nvPicPr>
        <p:blipFill>
          <a:blip r:embed="rId2"/>
          <a:stretch>
            <a:fillRect/>
          </a:stretch>
        </p:blipFill>
        <p:spPr>
          <a:xfrm>
            <a:off x="1879600" y="882316"/>
            <a:ext cx="8432800" cy="5334000"/>
          </a:xfrm>
          <a:prstGeom prst="rect">
            <a:avLst/>
          </a:prstGeom>
        </p:spPr>
      </p:pic>
    </p:spTree>
    <p:extLst>
      <p:ext uri="{BB962C8B-B14F-4D97-AF65-F5344CB8AC3E}">
        <p14:creationId xmlns:p14="http://schemas.microsoft.com/office/powerpoint/2010/main" val="3397094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8460" y="326409"/>
            <a:ext cx="8010144" cy="6096000"/>
          </a:xfrm>
          <a:prstGeom prst="rect">
            <a:avLst/>
          </a:prstGeom>
        </p:spPr>
      </p:pic>
    </p:spTree>
    <p:extLst>
      <p:ext uri="{BB962C8B-B14F-4D97-AF65-F5344CB8AC3E}">
        <p14:creationId xmlns:p14="http://schemas.microsoft.com/office/powerpoint/2010/main" val="34710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C68EF67-8F4F-0145-9EC0-BA81F7DD47CD}"/>
              </a:ext>
            </a:extLst>
          </p:cNvPr>
          <p:cNvPicPr>
            <a:picLocks noChangeAspect="1"/>
          </p:cNvPicPr>
          <p:nvPr/>
        </p:nvPicPr>
        <p:blipFill>
          <a:blip r:embed="rId2"/>
          <a:stretch>
            <a:fillRect/>
          </a:stretch>
        </p:blipFill>
        <p:spPr>
          <a:xfrm>
            <a:off x="0" y="2935706"/>
            <a:ext cx="11885957" cy="1034715"/>
          </a:xfrm>
          <a:prstGeom prst="rect">
            <a:avLst/>
          </a:prstGeom>
        </p:spPr>
      </p:pic>
    </p:spTree>
    <p:extLst>
      <p:ext uri="{BB962C8B-B14F-4D97-AF65-F5344CB8AC3E}">
        <p14:creationId xmlns:p14="http://schemas.microsoft.com/office/powerpoint/2010/main" val="2686731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F17FDEB-3DC3-0B4D-98CB-0543E08D5AC7}"/>
              </a:ext>
            </a:extLst>
          </p:cNvPr>
          <p:cNvPicPr>
            <a:picLocks noChangeAspect="1"/>
          </p:cNvPicPr>
          <p:nvPr/>
        </p:nvPicPr>
        <p:blipFill>
          <a:blip r:embed="rId2"/>
          <a:stretch>
            <a:fillRect/>
          </a:stretch>
        </p:blipFill>
        <p:spPr>
          <a:xfrm>
            <a:off x="623058" y="412466"/>
            <a:ext cx="4749800" cy="5842000"/>
          </a:xfrm>
          <a:prstGeom prst="rect">
            <a:avLst/>
          </a:prstGeom>
        </p:spPr>
      </p:pic>
      <p:sp>
        <p:nvSpPr>
          <p:cNvPr id="7" name="Rectangle 6">
            <a:extLst>
              <a:ext uri="{FF2B5EF4-FFF2-40B4-BE49-F238E27FC236}">
                <a16:creationId xmlns:a16="http://schemas.microsoft.com/office/drawing/2014/main" id="{9B6FE514-72A0-FB4B-B83E-F4C35EFF6D7B}"/>
              </a:ext>
            </a:extLst>
          </p:cNvPr>
          <p:cNvSpPr/>
          <p:nvPr/>
        </p:nvSpPr>
        <p:spPr>
          <a:xfrm>
            <a:off x="5818495" y="412466"/>
            <a:ext cx="6000465" cy="6124754"/>
          </a:xfrm>
          <a:prstGeom prst="rect">
            <a:avLst/>
          </a:prstGeom>
        </p:spPr>
        <p:txBody>
          <a:bodyPr wrap="square">
            <a:spAutoFit/>
          </a:bodyPr>
          <a:lstStyle/>
          <a:p>
            <a:r>
              <a:rPr lang="en-US" sz="2800" dirty="0">
                <a:latin typeface="Times New Roman" pitchFamily="2" charset="0"/>
                <a:ea typeface="MS Mincho" panose="02020609040205080304" pitchFamily="49" charset="-128"/>
                <a:cs typeface="Times New Roman" pitchFamily="2" charset="0"/>
              </a:rPr>
              <a:t>“The handing down in tradition is not a mere passing on, it is the preservation of what is original, it is the safeguarding of the new possibilities of the already spoken language” (142). </a:t>
            </a:r>
          </a:p>
          <a:p>
            <a:endParaRPr lang="en-US" sz="2800" dirty="0">
              <a:latin typeface="Times New Roman" pitchFamily="2" charset="0"/>
              <a:ea typeface="MS Mincho" panose="02020609040205080304" pitchFamily="49" charset="-128"/>
              <a:cs typeface="Times New Roman" pitchFamily="2" charset="0"/>
            </a:endParaRPr>
          </a:p>
          <a:p>
            <a:r>
              <a:rPr lang="en-US" sz="2800" dirty="0">
                <a:latin typeface="Times New Roman" pitchFamily="2" charset="0"/>
                <a:ea typeface="MS Mincho" panose="02020609040205080304" pitchFamily="49" charset="-128"/>
                <a:cs typeface="Times New Roman" pitchFamily="2" charset="0"/>
              </a:rPr>
              <a:t>“The handing down in the tradition of a language is realized through the language itself, and indeed in such a way that, for this, it lays claim to the human being to say the world anew from the language that is preserved and thus to bring what is not-yet-seen into appearance” (142). </a:t>
            </a:r>
            <a:endParaRPr lang="en-US" sz="2800" dirty="0"/>
          </a:p>
        </p:txBody>
      </p:sp>
    </p:spTree>
    <p:extLst>
      <p:ext uri="{BB962C8B-B14F-4D97-AF65-F5344CB8AC3E}">
        <p14:creationId xmlns:p14="http://schemas.microsoft.com/office/powerpoint/2010/main" val="1458867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470875-FDC7-154D-9BAE-1AD1B4CF38BE}"/>
              </a:ext>
            </a:extLst>
          </p:cNvPr>
          <p:cNvSpPr/>
          <p:nvPr/>
        </p:nvSpPr>
        <p:spPr>
          <a:xfrm>
            <a:off x="736979" y="573206"/>
            <a:ext cx="10399594" cy="3970318"/>
          </a:xfrm>
          <a:prstGeom prst="rect">
            <a:avLst/>
          </a:prstGeom>
        </p:spPr>
        <p:txBody>
          <a:bodyPr wrap="square">
            <a:spAutoFit/>
          </a:bodyPr>
          <a:lstStyle/>
          <a:p>
            <a:pPr marL="457200" marR="0">
              <a:lnSpc>
                <a:spcPct val="200000"/>
              </a:lnSpc>
              <a:spcBef>
                <a:spcPts val="0"/>
              </a:spcBef>
              <a:spcAft>
                <a:spcPts val="0"/>
              </a:spcAft>
            </a:pPr>
            <a:r>
              <a:rPr lang="en-US" dirty="0">
                <a:latin typeface="Times New Roman" pitchFamily="2" charset="0"/>
                <a:ea typeface="MS Mincho" panose="02020609040205080304" pitchFamily="49" charset="-128"/>
                <a:cs typeface="Times New Roman" pitchFamily="2" charset="0"/>
              </a:rPr>
              <a:t>This side of the book, </a:t>
            </a:r>
            <a:r>
              <a:rPr lang="en-US" u="sng" dirty="0">
                <a:latin typeface="Times New Roman" pitchFamily="2" charset="0"/>
                <a:ea typeface="MS Mincho" panose="02020609040205080304" pitchFamily="49" charset="-128"/>
                <a:cs typeface="Times New Roman" pitchFamily="2" charset="0"/>
              </a:rPr>
              <a:t>Computer Lib</a:t>
            </a:r>
            <a:r>
              <a:rPr lang="en-US" dirty="0">
                <a:latin typeface="Times New Roman" pitchFamily="2" charset="0"/>
                <a:ea typeface="MS Mincho" panose="02020609040205080304" pitchFamily="49" charset="-128"/>
                <a:cs typeface="Times New Roman" pitchFamily="2" charset="0"/>
              </a:rPr>
              <a:t> proper (whose title is nevertheless the simplest way to refer to both halves), is an attempt to explain simply and concisely why  computers are marvelous and wonderful, and what some main things are in the field.</a:t>
            </a:r>
          </a:p>
          <a:p>
            <a:pPr marL="457200" marR="0">
              <a:lnSpc>
                <a:spcPct val="200000"/>
              </a:lnSpc>
              <a:spcBef>
                <a:spcPts val="0"/>
              </a:spcBef>
              <a:spcAft>
                <a:spcPts val="0"/>
              </a:spcAft>
            </a:pPr>
            <a:r>
              <a:rPr lang="en-US" dirty="0">
                <a:latin typeface="Times New Roman" pitchFamily="2" charset="0"/>
                <a:ea typeface="MS Mincho" panose="02020609040205080304" pitchFamily="49" charset="-128"/>
                <a:cs typeface="Times New Roman" pitchFamily="2" charset="0"/>
              </a:rPr>
              <a:t>The second half of the book, </a:t>
            </a:r>
            <a:r>
              <a:rPr lang="en-US" u="sng" dirty="0">
                <a:latin typeface="Times New Roman" pitchFamily="2" charset="0"/>
                <a:ea typeface="MS Mincho" panose="02020609040205080304" pitchFamily="49" charset="-128"/>
                <a:cs typeface="Times New Roman" pitchFamily="2" charset="0"/>
              </a:rPr>
              <a:t>Dream Machines</a:t>
            </a:r>
            <a:r>
              <a:rPr lang="en-US" dirty="0">
                <a:latin typeface="Times New Roman" pitchFamily="2" charset="0"/>
                <a:ea typeface="MS Mincho" panose="02020609040205080304" pitchFamily="49" charset="-128"/>
                <a:cs typeface="Times New Roman" pitchFamily="2" charset="0"/>
              </a:rPr>
              <a:t>, is specifically about fantasy and imagination, and new techniques for it. That half is related to this half, but can be read first; I wanted to separate them as distinctly as possible. </a:t>
            </a:r>
          </a:p>
          <a:p>
            <a:pPr marL="457200" marR="0" indent="457200">
              <a:lnSpc>
                <a:spcPct val="200000"/>
              </a:lnSpc>
              <a:spcBef>
                <a:spcPts val="0"/>
              </a:spcBef>
              <a:spcAft>
                <a:spcPts val="0"/>
              </a:spcAft>
            </a:pPr>
            <a:r>
              <a:rPr lang="en-US" dirty="0">
                <a:latin typeface="Times New Roman" pitchFamily="2" charset="0"/>
                <a:ea typeface="MS Mincho" panose="02020609040205080304" pitchFamily="49" charset="-128"/>
                <a:cs typeface="Times New Roman" pitchFamily="2" charset="0"/>
              </a:rPr>
              <a:t>Ted Nelson, </a:t>
            </a:r>
            <a:r>
              <a:rPr lang="en-US" u="sng" dirty="0">
                <a:latin typeface="Times New Roman" pitchFamily="2" charset="0"/>
                <a:ea typeface="MS Mincho" panose="02020609040205080304" pitchFamily="49" charset="-128"/>
                <a:cs typeface="Times New Roman" pitchFamily="2" charset="0"/>
              </a:rPr>
              <a:t>Computer Lib/Dream Machines</a:t>
            </a:r>
            <a:r>
              <a:rPr lang="en-US" dirty="0">
                <a:latin typeface="Times New Roman" pitchFamily="2" charset="0"/>
                <a:ea typeface="MS Mincho" panose="02020609040205080304" pitchFamily="49" charset="-128"/>
                <a:cs typeface="Times New Roman" pitchFamily="2" charset="0"/>
              </a:rPr>
              <a:t> (1970)</a:t>
            </a:r>
          </a:p>
        </p:txBody>
      </p:sp>
    </p:spTree>
    <p:extLst>
      <p:ext uri="{BB962C8B-B14F-4D97-AF65-F5344CB8AC3E}">
        <p14:creationId xmlns:p14="http://schemas.microsoft.com/office/powerpoint/2010/main" val="305318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928AF9-1CD5-2140-8F35-179578A38FF5}"/>
              </a:ext>
            </a:extLst>
          </p:cNvPr>
          <p:cNvPicPr>
            <a:picLocks noChangeAspect="1"/>
          </p:cNvPicPr>
          <p:nvPr/>
        </p:nvPicPr>
        <p:blipFill>
          <a:blip r:embed="rId2"/>
          <a:stretch>
            <a:fillRect/>
          </a:stretch>
        </p:blipFill>
        <p:spPr>
          <a:xfrm rot="10800000">
            <a:off x="5542398" y="1"/>
            <a:ext cx="6283842" cy="6858000"/>
          </a:xfrm>
          <a:prstGeom prst="rect">
            <a:avLst/>
          </a:prstGeom>
        </p:spPr>
      </p:pic>
      <p:pic>
        <p:nvPicPr>
          <p:cNvPr id="7" name="Picture 6">
            <a:extLst>
              <a:ext uri="{FF2B5EF4-FFF2-40B4-BE49-F238E27FC236}">
                <a16:creationId xmlns:a16="http://schemas.microsoft.com/office/drawing/2014/main" id="{04D44FE8-CE4C-084A-9631-6C94942D3224}"/>
              </a:ext>
            </a:extLst>
          </p:cNvPr>
          <p:cNvPicPr>
            <a:picLocks noChangeAspect="1"/>
          </p:cNvPicPr>
          <p:nvPr/>
        </p:nvPicPr>
        <p:blipFill>
          <a:blip r:embed="rId3"/>
          <a:stretch>
            <a:fillRect/>
          </a:stretch>
        </p:blipFill>
        <p:spPr>
          <a:xfrm>
            <a:off x="231405" y="1"/>
            <a:ext cx="4958061" cy="6858000"/>
          </a:xfrm>
          <a:prstGeom prst="rect">
            <a:avLst/>
          </a:prstGeom>
        </p:spPr>
      </p:pic>
    </p:spTree>
    <p:extLst>
      <p:ext uri="{BB962C8B-B14F-4D97-AF65-F5344CB8AC3E}">
        <p14:creationId xmlns:p14="http://schemas.microsoft.com/office/powerpoint/2010/main" val="2308044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1A49682-43CC-9D48-9D3E-A543BE513BFF}"/>
              </a:ext>
            </a:extLst>
          </p:cNvPr>
          <p:cNvPicPr>
            <a:picLocks noGrp="1" noChangeAspect="1"/>
          </p:cNvPicPr>
          <p:nvPr>
            <p:ph idx="1"/>
          </p:nvPr>
        </p:nvPicPr>
        <p:blipFill>
          <a:blip r:embed="rId2"/>
          <a:stretch>
            <a:fillRect/>
          </a:stretch>
        </p:blipFill>
        <p:spPr>
          <a:xfrm>
            <a:off x="3434080" y="589280"/>
            <a:ext cx="5386959" cy="5879170"/>
          </a:xfrm>
        </p:spPr>
      </p:pic>
    </p:spTree>
    <p:extLst>
      <p:ext uri="{BB962C8B-B14F-4D97-AF65-F5344CB8AC3E}">
        <p14:creationId xmlns:p14="http://schemas.microsoft.com/office/powerpoint/2010/main" val="2829245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68966-C8CA-5A48-8250-A72E2A5B26C0}"/>
              </a:ext>
            </a:extLst>
          </p:cNvPr>
          <p:cNvSpPr>
            <a:spLocks noGrp="1"/>
          </p:cNvSpPr>
          <p:nvPr>
            <p:ph type="title"/>
          </p:nvPr>
        </p:nvSpPr>
        <p:spPr>
          <a:xfrm>
            <a:off x="892791" y="2617006"/>
            <a:ext cx="10515600" cy="1325563"/>
          </a:xfrm>
        </p:spPr>
        <p:txBody>
          <a:bodyPr>
            <a:normAutofit/>
          </a:bodyPr>
          <a:lstStyle/>
          <a:p>
            <a:pPr algn="ctr"/>
            <a:r>
              <a:rPr lang="en-US" sz="7200" dirty="0">
                <a:latin typeface="Didot" panose="02000503000000020003" pitchFamily="2" charset="-79"/>
                <a:cs typeface="Didot" panose="02000503000000020003" pitchFamily="2" charset="-79"/>
              </a:rPr>
              <a:t>Rena J. Mosteirin</a:t>
            </a:r>
          </a:p>
        </p:txBody>
      </p:sp>
    </p:spTree>
    <p:extLst>
      <p:ext uri="{BB962C8B-B14F-4D97-AF65-F5344CB8AC3E}">
        <p14:creationId xmlns:p14="http://schemas.microsoft.com/office/powerpoint/2010/main" val="6636957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4430770-9653-D84A-BD05-3960F44714F9}"/>
              </a:ext>
            </a:extLst>
          </p:cNvPr>
          <p:cNvPicPr>
            <a:picLocks noChangeAspect="1"/>
          </p:cNvPicPr>
          <p:nvPr/>
        </p:nvPicPr>
        <p:blipFill>
          <a:blip r:embed="rId2"/>
          <a:stretch>
            <a:fillRect/>
          </a:stretch>
        </p:blipFill>
        <p:spPr>
          <a:xfrm>
            <a:off x="2051050" y="393700"/>
            <a:ext cx="8089900" cy="6070600"/>
          </a:xfrm>
          <a:prstGeom prst="rect">
            <a:avLst/>
          </a:prstGeom>
        </p:spPr>
      </p:pic>
    </p:spTree>
    <p:extLst>
      <p:ext uri="{BB962C8B-B14F-4D97-AF65-F5344CB8AC3E}">
        <p14:creationId xmlns:p14="http://schemas.microsoft.com/office/powerpoint/2010/main" val="38800024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97FC48-7DC9-E942-8591-209359D3A612}"/>
              </a:ext>
            </a:extLst>
          </p:cNvPr>
          <p:cNvPicPr>
            <a:picLocks noChangeAspect="1"/>
          </p:cNvPicPr>
          <p:nvPr/>
        </p:nvPicPr>
        <p:blipFill>
          <a:blip r:embed="rId2"/>
          <a:stretch>
            <a:fillRect/>
          </a:stretch>
        </p:blipFill>
        <p:spPr>
          <a:xfrm>
            <a:off x="5803499" y="502503"/>
            <a:ext cx="5117986" cy="5993430"/>
          </a:xfrm>
          <a:prstGeom prst="rect">
            <a:avLst/>
          </a:prstGeom>
        </p:spPr>
      </p:pic>
      <p:pic>
        <p:nvPicPr>
          <p:cNvPr id="7" name="Picture 6">
            <a:extLst>
              <a:ext uri="{FF2B5EF4-FFF2-40B4-BE49-F238E27FC236}">
                <a16:creationId xmlns:a16="http://schemas.microsoft.com/office/drawing/2014/main" id="{1EE22570-4C40-8B46-9997-E513D5E4EC18}"/>
              </a:ext>
            </a:extLst>
          </p:cNvPr>
          <p:cNvPicPr>
            <a:picLocks noChangeAspect="1"/>
          </p:cNvPicPr>
          <p:nvPr/>
        </p:nvPicPr>
        <p:blipFill>
          <a:blip r:embed="rId3"/>
          <a:stretch>
            <a:fillRect/>
          </a:stretch>
        </p:blipFill>
        <p:spPr>
          <a:xfrm>
            <a:off x="1050878" y="502502"/>
            <a:ext cx="4486795" cy="5993431"/>
          </a:xfrm>
          <a:prstGeom prst="rect">
            <a:avLst/>
          </a:prstGeom>
        </p:spPr>
      </p:pic>
    </p:spTree>
    <p:extLst>
      <p:ext uri="{BB962C8B-B14F-4D97-AF65-F5344CB8AC3E}">
        <p14:creationId xmlns:p14="http://schemas.microsoft.com/office/powerpoint/2010/main" val="3787190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DCD4C-459E-924D-B069-186C25DBF520}"/>
              </a:ext>
            </a:extLst>
          </p:cNvPr>
          <p:cNvSpPr>
            <a:spLocks noGrp="1"/>
          </p:cNvSpPr>
          <p:nvPr>
            <p:ph type="title"/>
          </p:nvPr>
        </p:nvSpPr>
        <p:spPr>
          <a:xfrm>
            <a:off x="0" y="2121735"/>
            <a:ext cx="12192000" cy="1325563"/>
          </a:xfrm>
        </p:spPr>
        <p:txBody>
          <a:bodyPr>
            <a:normAutofit fontScale="90000"/>
          </a:bodyPr>
          <a:lstStyle/>
          <a:p>
            <a:pPr algn="ctr"/>
            <a:r>
              <a:rPr lang="en-US" sz="7200" b="1" dirty="0">
                <a:latin typeface="Didot" panose="02000503000000020003" pitchFamily="2" charset="-79"/>
                <a:cs typeface="Didot" panose="02000503000000020003" pitchFamily="2" charset="-79"/>
              </a:rPr>
              <a:t>“Code Hermeneutics”</a:t>
            </a:r>
            <a:br>
              <a:rPr lang="en-US" sz="7200" b="1" dirty="0">
                <a:latin typeface="Didot" panose="02000503000000020003" pitchFamily="2" charset="-79"/>
                <a:cs typeface="Didot" panose="02000503000000020003" pitchFamily="2" charset="-79"/>
              </a:rPr>
            </a:br>
            <a:br>
              <a:rPr lang="en-US" sz="7200" b="1" dirty="0">
                <a:latin typeface="Didot" panose="02000503000000020003" pitchFamily="2" charset="-79"/>
                <a:cs typeface="Didot" panose="02000503000000020003" pitchFamily="2" charset="-79"/>
              </a:rPr>
            </a:br>
            <a:r>
              <a:rPr lang="en-US" b="1" dirty="0">
                <a:latin typeface="Didot" panose="02000503000000020003" pitchFamily="2" charset="-79"/>
                <a:cs typeface="Didot" panose="02000503000000020003" pitchFamily="2" charset="-79"/>
              </a:rPr>
              <a:t>James E. Dobson</a:t>
            </a:r>
            <a:endParaRPr lang="en-US" dirty="0">
              <a:latin typeface="Didot" panose="02000503000000020003" pitchFamily="2" charset="-79"/>
              <a:cs typeface="Didot" panose="02000503000000020003" pitchFamily="2" charset="-79"/>
            </a:endParaRPr>
          </a:p>
        </p:txBody>
      </p:sp>
      <p:sp>
        <p:nvSpPr>
          <p:cNvPr id="4" name="Rectangle 3">
            <a:extLst>
              <a:ext uri="{FF2B5EF4-FFF2-40B4-BE49-F238E27FC236}">
                <a16:creationId xmlns:a16="http://schemas.microsoft.com/office/drawing/2014/main" id="{F8A71371-5F87-2D48-9DC9-40597DBEAFD5}"/>
              </a:ext>
            </a:extLst>
          </p:cNvPr>
          <p:cNvSpPr/>
          <p:nvPr/>
        </p:nvSpPr>
        <p:spPr>
          <a:xfrm>
            <a:off x="3785937" y="4687578"/>
            <a:ext cx="8406063" cy="1815882"/>
          </a:xfrm>
          <a:prstGeom prst="rect">
            <a:avLst/>
          </a:prstGeom>
        </p:spPr>
        <p:txBody>
          <a:bodyPr wrap="square">
            <a:spAutoFit/>
          </a:bodyPr>
          <a:lstStyle/>
          <a:p>
            <a:pPr marR="0">
              <a:spcBef>
                <a:spcPts val="0"/>
              </a:spcBef>
              <a:spcAft>
                <a:spcPts val="0"/>
              </a:spcAft>
            </a:pPr>
            <a:r>
              <a:rPr lang="en-US" sz="2800" dirty="0">
                <a:latin typeface="Times New Roman" pitchFamily="2" charset="0"/>
                <a:ea typeface="Times New Roman" pitchFamily="2" charset="0"/>
                <a:cs typeface="Times New Roman" pitchFamily="2" charset="0"/>
              </a:rPr>
              <a:t>“The reasoning behind this part is involved, taking into account that the words may not be signed corrected.”</a:t>
            </a:r>
          </a:p>
          <a:p>
            <a:pPr marR="0">
              <a:spcBef>
                <a:spcPts val="0"/>
              </a:spcBef>
              <a:spcAft>
                <a:spcPts val="0"/>
              </a:spcAft>
            </a:pPr>
            <a:endParaRPr lang="en-US" sz="2800" dirty="0">
              <a:latin typeface="Times New Roman" pitchFamily="2" charset="0"/>
              <a:ea typeface="Times New Roman" pitchFamily="2" charset="0"/>
              <a:cs typeface="Times New Roman" pitchFamily="2" charset="0"/>
            </a:endParaRPr>
          </a:p>
          <a:p>
            <a:r>
              <a:rPr lang="en-US" sz="2800" dirty="0">
                <a:latin typeface="Times New Roman" pitchFamily="2" charset="0"/>
                <a:ea typeface="Times New Roman" pitchFamily="2" charset="0"/>
                <a:cs typeface="Times New Roman" pitchFamily="2" charset="0"/>
              </a:rPr>
              <a:t>		—AGC Source Code</a:t>
            </a:r>
          </a:p>
        </p:txBody>
      </p:sp>
    </p:spTree>
    <p:extLst>
      <p:ext uri="{BB962C8B-B14F-4D97-AF65-F5344CB8AC3E}">
        <p14:creationId xmlns:p14="http://schemas.microsoft.com/office/powerpoint/2010/main" val="25456536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B0D47F-2B06-EA4C-B4E8-4E05CDD143ED}"/>
              </a:ext>
            </a:extLst>
          </p:cNvPr>
          <p:cNvPicPr>
            <a:picLocks noChangeAspect="1"/>
          </p:cNvPicPr>
          <p:nvPr/>
        </p:nvPicPr>
        <p:blipFill>
          <a:blip r:embed="rId2"/>
          <a:stretch>
            <a:fillRect/>
          </a:stretch>
        </p:blipFill>
        <p:spPr>
          <a:xfrm>
            <a:off x="2867735" y="641066"/>
            <a:ext cx="6019800" cy="5384800"/>
          </a:xfrm>
          <a:prstGeom prst="rect">
            <a:avLst/>
          </a:prstGeom>
        </p:spPr>
      </p:pic>
    </p:spTree>
    <p:extLst>
      <p:ext uri="{BB962C8B-B14F-4D97-AF65-F5344CB8AC3E}">
        <p14:creationId xmlns:p14="http://schemas.microsoft.com/office/powerpoint/2010/main" val="28444827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95D2B7-9304-B244-8BFA-865B39803608}"/>
              </a:ext>
            </a:extLst>
          </p:cNvPr>
          <p:cNvPicPr>
            <a:picLocks noChangeAspect="1"/>
          </p:cNvPicPr>
          <p:nvPr/>
        </p:nvPicPr>
        <p:blipFill>
          <a:blip r:embed="rId2"/>
          <a:stretch>
            <a:fillRect/>
          </a:stretch>
        </p:blipFill>
        <p:spPr>
          <a:xfrm>
            <a:off x="1137138" y="0"/>
            <a:ext cx="9917723" cy="6858000"/>
          </a:xfrm>
          <a:prstGeom prst="rect">
            <a:avLst/>
          </a:prstGeom>
        </p:spPr>
      </p:pic>
    </p:spTree>
    <p:extLst>
      <p:ext uri="{BB962C8B-B14F-4D97-AF65-F5344CB8AC3E}">
        <p14:creationId xmlns:p14="http://schemas.microsoft.com/office/powerpoint/2010/main" val="15804769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523AF21-69F6-804B-B0E1-3B884D90C9FD}"/>
              </a:ext>
            </a:extLst>
          </p:cNvPr>
          <p:cNvPicPr>
            <a:picLocks noChangeAspect="1"/>
          </p:cNvPicPr>
          <p:nvPr/>
        </p:nvPicPr>
        <p:blipFill>
          <a:blip r:embed="rId2"/>
          <a:stretch>
            <a:fillRect/>
          </a:stretch>
        </p:blipFill>
        <p:spPr>
          <a:xfrm>
            <a:off x="2068010" y="0"/>
            <a:ext cx="8055980" cy="6858000"/>
          </a:xfrm>
          <a:prstGeom prst="rect">
            <a:avLst/>
          </a:prstGeom>
        </p:spPr>
      </p:pic>
    </p:spTree>
    <p:extLst>
      <p:ext uri="{BB962C8B-B14F-4D97-AF65-F5344CB8AC3E}">
        <p14:creationId xmlns:p14="http://schemas.microsoft.com/office/powerpoint/2010/main" val="37888996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58171C-07C5-C94B-AC12-490610B27797}"/>
              </a:ext>
            </a:extLst>
          </p:cNvPr>
          <p:cNvSpPr/>
          <p:nvPr/>
        </p:nvSpPr>
        <p:spPr>
          <a:xfrm>
            <a:off x="376989" y="72189"/>
            <a:ext cx="6071937" cy="7017306"/>
          </a:xfrm>
          <a:prstGeom prst="rect">
            <a:avLst/>
          </a:prstGeom>
        </p:spPr>
        <p:txBody>
          <a:bodyPr wrap="square">
            <a:spAutoFit/>
          </a:bodyPr>
          <a:lstStyle/>
          <a:p>
            <a:r>
              <a:rPr lang="en-US" sz="1500" dirty="0">
                <a:latin typeface="Times" pitchFamily="2" charset="0"/>
                <a:ea typeface="MS Mincho" panose="02020609040205080304" pitchFamily="49" charset="-128"/>
                <a:cs typeface="Times New Roman" pitchFamily="2" charset="0"/>
              </a:rPr>
              <a:t>Fresh Start</a:t>
            </a:r>
          </a:p>
          <a:p>
            <a:r>
              <a:rPr lang="en-US" sz="1500" dirty="0">
                <a:latin typeface="Times" pitchFamily="2" charset="0"/>
                <a:ea typeface="MS Mincho" panose="02020609040205080304" pitchFamily="49" charset="-128"/>
                <a:cs typeface="Times New Roman" pitchFamily="2" charset="0"/>
              </a:rPr>
              <a:t> </a:t>
            </a:r>
          </a:p>
          <a:p>
            <a:r>
              <a:rPr lang="en-US" sz="1500" dirty="0">
                <a:latin typeface="Times" pitchFamily="2" charset="0"/>
                <a:ea typeface="MS Mincho" panose="02020609040205080304" pitchFamily="49" charset="-128"/>
                <a:cs typeface="Times New Roman" pitchFamily="2" charset="0"/>
              </a:rPr>
              <a:t>Slap1</a:t>
            </a:r>
          </a:p>
          <a:p>
            <a:pPr indent="457200"/>
            <a:r>
              <a:rPr lang="en-US" sz="1500" dirty="0">
                <a:latin typeface="Times" pitchFamily="2" charset="0"/>
                <a:ea typeface="MS Mincho" panose="02020609040205080304" pitchFamily="49" charset="-128"/>
                <a:cs typeface="Times New Roman" pitchFamily="2" charset="0"/>
              </a:rPr>
              <a:t>Man initiated fresh start</a:t>
            </a:r>
          </a:p>
          <a:p>
            <a:r>
              <a:rPr lang="en-US" sz="1500" dirty="0">
                <a:latin typeface="Times" pitchFamily="2" charset="0"/>
                <a:ea typeface="MS Mincho" panose="02020609040205080304" pitchFamily="49" charset="-128"/>
                <a:cs typeface="Times New Roman" pitchFamily="2" charset="0"/>
              </a:rPr>
              <a:t>execute </a:t>
            </a:r>
            <a:r>
              <a:rPr lang="en-US" sz="1500" dirty="0" err="1">
                <a:latin typeface="Times" pitchFamily="2" charset="0"/>
                <a:ea typeface="MS Mincho" panose="02020609040205080304" pitchFamily="49" charset="-128"/>
                <a:cs typeface="Times New Roman" pitchFamily="2" charset="0"/>
              </a:rPr>
              <a:t>startsub</a:t>
            </a:r>
            <a:endParaRPr lang="en-US" sz="1500" dirty="0">
              <a:latin typeface="Times" pitchFamily="2" charset="0"/>
              <a:ea typeface="MS Mincho" panose="02020609040205080304" pitchFamily="49" charset="-128"/>
              <a:cs typeface="Times New Roman" pitchFamily="2" charset="0"/>
            </a:endParaRPr>
          </a:p>
          <a:p>
            <a:r>
              <a:rPr lang="en-US" sz="1500" dirty="0">
                <a:latin typeface="Times" pitchFamily="2" charset="0"/>
                <a:ea typeface="MS Mincho" panose="02020609040205080304" pitchFamily="49" charset="-128"/>
                <a:cs typeface="Times New Roman" pitchFamily="2" charset="0"/>
              </a:rPr>
              <a:t> </a:t>
            </a:r>
          </a:p>
          <a:p>
            <a:pPr marL="457200" marR="0" indent="457200">
              <a:spcBef>
                <a:spcPts val="0"/>
              </a:spcBef>
              <a:spcAft>
                <a:spcPts val="0"/>
              </a:spcAft>
            </a:pPr>
            <a:r>
              <a:rPr lang="en-US" sz="1500" dirty="0">
                <a:latin typeface="Times" pitchFamily="2" charset="0"/>
                <a:ea typeface="MS Mincho" panose="02020609040205080304" pitchFamily="49" charset="-128"/>
                <a:cs typeface="Times New Roman" pitchFamily="2" charset="0"/>
              </a:rPr>
              <a:t>clear fail registers</a:t>
            </a:r>
          </a:p>
          <a:p>
            <a:r>
              <a:rPr lang="en-US" sz="1500" dirty="0">
                <a:latin typeface="Times" pitchFamily="2" charset="0"/>
                <a:ea typeface="MS Mincho" panose="02020609040205080304" pitchFamily="49" charset="-128"/>
                <a:cs typeface="Times New Roman" pitchFamily="2" charset="0"/>
              </a:rPr>
              <a:t>initialize </a:t>
            </a:r>
            <a:r>
              <a:rPr lang="en-US" sz="1500" dirty="0" err="1">
                <a:latin typeface="Times" pitchFamily="2" charset="0"/>
                <a:ea typeface="MS Mincho" panose="02020609040205080304" pitchFamily="49" charset="-128"/>
                <a:cs typeface="Times New Roman" pitchFamily="2" charset="0"/>
              </a:rPr>
              <a:t>flagwords</a:t>
            </a:r>
            <a:endParaRPr lang="en-US" sz="1500" dirty="0">
              <a:latin typeface="Times" pitchFamily="2" charset="0"/>
              <a:ea typeface="MS Mincho" panose="02020609040205080304" pitchFamily="49" charset="-128"/>
              <a:cs typeface="Times New Roman" pitchFamily="2" charset="0"/>
            </a:endParaRPr>
          </a:p>
          <a:p>
            <a:pPr marL="457200" marR="0" indent="457200">
              <a:spcBef>
                <a:spcPts val="0"/>
              </a:spcBef>
              <a:spcAft>
                <a:spcPts val="0"/>
              </a:spcAft>
            </a:pPr>
            <a:r>
              <a:rPr lang="en-US" sz="1500" dirty="0" err="1">
                <a:latin typeface="Times" pitchFamily="2" charset="0"/>
                <a:ea typeface="MS Mincho" panose="02020609040205080304" pitchFamily="49" charset="-128"/>
                <a:cs typeface="Times New Roman" pitchFamily="2" charset="0"/>
              </a:rPr>
              <a:t>goprog</a:t>
            </a:r>
            <a:r>
              <a:rPr lang="en-US" sz="1500" dirty="0">
                <a:latin typeface="Times" pitchFamily="2" charset="0"/>
                <a:ea typeface="MS Mincho" panose="02020609040205080304" pitchFamily="49" charset="-128"/>
                <a:cs typeface="Times New Roman" pitchFamily="2" charset="0"/>
              </a:rPr>
              <a:t> major code change enema</a:t>
            </a:r>
          </a:p>
          <a:p>
            <a:r>
              <a:rPr lang="en-US" sz="1500" dirty="0">
                <a:latin typeface="Times" pitchFamily="2" charset="0"/>
                <a:ea typeface="MS Mincho" panose="02020609040205080304" pitchFamily="49" charset="-128"/>
                <a:cs typeface="Times New Roman" pitchFamily="2" charset="0"/>
              </a:rPr>
              <a:t> </a:t>
            </a:r>
          </a:p>
          <a:p>
            <a:r>
              <a:rPr lang="en-US" sz="1500" dirty="0">
                <a:latin typeface="Times" pitchFamily="2" charset="0"/>
                <a:ea typeface="MS Mincho" panose="02020609040205080304" pitchFamily="49" charset="-128"/>
                <a:cs typeface="Times New Roman" pitchFamily="2" charset="0"/>
              </a:rPr>
              <a:t>Mr. </a:t>
            </a:r>
            <a:r>
              <a:rPr lang="en-US" sz="1500" dirty="0" err="1">
                <a:latin typeface="Times" pitchFamily="2" charset="0"/>
                <a:ea typeface="MS Mincho" panose="02020609040205080304" pitchFamily="49" charset="-128"/>
                <a:cs typeface="Times New Roman" pitchFamily="2" charset="0"/>
              </a:rPr>
              <a:t>Klean</a:t>
            </a:r>
            <a:r>
              <a:rPr lang="en-US" sz="1500" dirty="0">
                <a:latin typeface="Times" pitchFamily="2" charset="0"/>
                <a:ea typeface="MS Mincho" panose="02020609040205080304" pitchFamily="49" charset="-128"/>
                <a:cs typeface="Times New Roman" pitchFamily="2" charset="0"/>
              </a:rPr>
              <a:t> comes here from pinball</a:t>
            </a:r>
          </a:p>
          <a:p>
            <a:pPr indent="457200"/>
            <a:r>
              <a:rPr lang="en-US" sz="1500" dirty="0">
                <a:latin typeface="Times" pitchFamily="2" charset="0"/>
                <a:ea typeface="MS Mincho" panose="02020609040205080304" pitchFamily="49" charset="-128"/>
                <a:cs typeface="Times New Roman" pitchFamily="2" charset="0"/>
              </a:rPr>
              <a:t>does most of the work</a:t>
            </a:r>
          </a:p>
          <a:p>
            <a:r>
              <a:rPr lang="en-US" sz="1500" dirty="0">
                <a:latin typeface="Times" pitchFamily="2" charset="0"/>
                <a:ea typeface="MS Mincho" panose="02020609040205080304" pitchFamily="49" charset="-128"/>
                <a:cs typeface="Times New Roman" pitchFamily="2" charset="0"/>
              </a:rPr>
              <a:t>same story</a:t>
            </a:r>
          </a:p>
          <a:p>
            <a:r>
              <a:rPr lang="en-US" sz="1500" dirty="0">
                <a:latin typeface="Times" pitchFamily="2" charset="0"/>
                <a:ea typeface="MS Mincho" panose="02020609040205080304" pitchFamily="49" charset="-128"/>
                <a:cs typeface="Times New Roman" pitchFamily="2" charset="0"/>
              </a:rPr>
              <a:t> </a:t>
            </a:r>
          </a:p>
          <a:p>
            <a:pPr marL="457200" marR="0" indent="457200">
              <a:spcBef>
                <a:spcPts val="0"/>
              </a:spcBef>
              <a:spcAft>
                <a:spcPts val="0"/>
              </a:spcAft>
            </a:pPr>
            <a:r>
              <a:rPr lang="en-US" sz="1500" dirty="0">
                <a:latin typeface="Times" pitchFamily="2" charset="0"/>
                <a:ea typeface="MS Mincho" panose="02020609040205080304" pitchFamily="49" charset="-128"/>
                <a:cs typeface="Times New Roman" pitchFamily="2" charset="0"/>
              </a:rPr>
              <a:t>P00KLEAN GOJAM</a:t>
            </a:r>
          </a:p>
          <a:p>
            <a:r>
              <a:rPr lang="en-US" sz="1500" dirty="0">
                <a:latin typeface="Times" pitchFamily="2" charset="0"/>
                <a:ea typeface="MS Mincho" panose="02020609040205080304" pitchFamily="49" charset="-128"/>
                <a:cs typeface="Times New Roman" pitchFamily="2" charset="0"/>
              </a:rPr>
              <a:t>we are in a restart loop</a:t>
            </a:r>
          </a:p>
          <a:p>
            <a:pPr marL="457200" marR="0" indent="457200">
              <a:spcBef>
                <a:spcPts val="0"/>
              </a:spcBef>
              <a:spcAft>
                <a:spcPts val="0"/>
              </a:spcAft>
            </a:pPr>
            <a:r>
              <a:rPr lang="en-US" sz="1500" dirty="0">
                <a:latin typeface="Times" pitchFamily="2" charset="0"/>
                <a:ea typeface="MS Mincho" panose="02020609040205080304" pitchFamily="49" charset="-128"/>
                <a:cs typeface="Times New Roman" pitchFamily="2" charset="0"/>
              </a:rPr>
              <a:t>MASK EXTEND START</a:t>
            </a:r>
          </a:p>
          <a:p>
            <a:r>
              <a:rPr lang="en-US" sz="1500" dirty="0">
                <a:latin typeface="Times" pitchFamily="2" charset="0"/>
                <a:ea typeface="MS Mincho" panose="02020609040205080304" pitchFamily="49" charset="-128"/>
                <a:cs typeface="Times New Roman" pitchFamily="2" charset="0"/>
              </a:rPr>
              <a:t> </a:t>
            </a:r>
          </a:p>
          <a:p>
            <a:r>
              <a:rPr lang="en-US" sz="1500" dirty="0">
                <a:latin typeface="Times" pitchFamily="2" charset="0"/>
                <a:ea typeface="MS Mincho" panose="02020609040205080304" pitchFamily="49" charset="-128"/>
                <a:cs typeface="Times New Roman" pitchFamily="2" charset="0"/>
              </a:rPr>
              <a:t>(This might happen again)</a:t>
            </a:r>
          </a:p>
          <a:p>
            <a:pPr indent="457200"/>
            <a:r>
              <a:rPr lang="en-US" sz="1500" dirty="0">
                <a:latin typeface="Times" pitchFamily="2" charset="0"/>
                <a:ea typeface="MS Mincho" panose="02020609040205080304" pitchFamily="49" charset="-128"/>
                <a:cs typeface="Times New Roman" pitchFamily="2" charset="0"/>
              </a:rPr>
              <a:t>Enema killed waitlist</a:t>
            </a:r>
          </a:p>
          <a:p>
            <a:r>
              <a:rPr lang="en-US" sz="1500" dirty="0">
                <a:latin typeface="Times" pitchFamily="2" charset="0"/>
                <a:ea typeface="MS Mincho" panose="02020609040205080304" pitchFamily="49" charset="-128"/>
                <a:cs typeface="Times New Roman" pitchFamily="2" charset="0"/>
              </a:rPr>
              <a:t>and biases thus</a:t>
            </a:r>
          </a:p>
          <a:p>
            <a:r>
              <a:rPr lang="en-US" sz="1500" dirty="0">
                <a:latin typeface="Times" pitchFamily="2" charset="0"/>
                <a:ea typeface="MS Mincho" panose="02020609040205080304" pitchFamily="49" charset="-128"/>
                <a:cs typeface="Times New Roman" pitchFamily="2" charset="0"/>
              </a:rPr>
              <a:t> </a:t>
            </a:r>
          </a:p>
          <a:p>
            <a:pPr marL="457200" marR="0" indent="457200">
              <a:spcBef>
                <a:spcPts val="0"/>
              </a:spcBef>
              <a:spcAft>
                <a:spcPts val="0"/>
              </a:spcAft>
            </a:pPr>
            <a:r>
              <a:rPr lang="en-US" sz="1500" dirty="0">
                <a:latin typeface="Times" pitchFamily="2" charset="0"/>
                <a:ea typeface="MS Mincho" panose="02020609040205080304" pitchFamily="49" charset="-128"/>
                <a:cs typeface="Times New Roman" pitchFamily="2" charset="0"/>
              </a:rPr>
              <a:t>Do not use enema without consulting P00H people</a:t>
            </a:r>
          </a:p>
          <a:p>
            <a:r>
              <a:rPr lang="en-US" sz="1500" dirty="0">
                <a:latin typeface="Times" pitchFamily="2" charset="0"/>
                <a:ea typeface="MS Mincho" panose="02020609040205080304" pitchFamily="49" charset="-128"/>
                <a:cs typeface="Times New Roman" pitchFamily="2" charset="0"/>
              </a:rPr>
              <a:t>Depressed rand reject</a:t>
            </a:r>
          </a:p>
          <a:p>
            <a:pPr marL="457200" marR="0" indent="457200">
              <a:spcBef>
                <a:spcPts val="0"/>
              </a:spcBef>
              <a:spcAft>
                <a:spcPts val="0"/>
              </a:spcAft>
            </a:pPr>
            <a:r>
              <a:rPr lang="en-US" sz="1500" dirty="0">
                <a:latin typeface="Times" pitchFamily="2" charset="0"/>
                <a:ea typeface="MS Mincho" panose="02020609040205080304" pitchFamily="49" charset="-128"/>
                <a:cs typeface="Times New Roman" pitchFamily="2" charset="0"/>
              </a:rPr>
              <a:t>standby </a:t>
            </a:r>
          </a:p>
          <a:p>
            <a:r>
              <a:rPr lang="en-US" sz="1500" dirty="0">
                <a:latin typeface="Times" pitchFamily="2" charset="0"/>
                <a:ea typeface="MS Mincho" panose="02020609040205080304" pitchFamily="49" charset="-128"/>
                <a:cs typeface="Times New Roman" pitchFamily="2" charset="0"/>
              </a:rPr>
              <a:t> </a:t>
            </a:r>
          </a:p>
          <a:p>
            <a:r>
              <a:rPr lang="en-US" sz="1500" dirty="0">
                <a:latin typeface="Times" pitchFamily="2" charset="0"/>
                <a:ea typeface="MS Mincho" panose="02020609040205080304" pitchFamily="49" charset="-128"/>
                <a:cs typeface="Times New Roman" pitchFamily="2" charset="0"/>
              </a:rPr>
              <a:t>GOTOP00H rendezvous</a:t>
            </a:r>
          </a:p>
          <a:p>
            <a:pPr indent="457200"/>
            <a:r>
              <a:rPr lang="en-US" sz="1500" dirty="0">
                <a:latin typeface="Times" pitchFamily="2" charset="0"/>
                <a:ea typeface="MS Mincho" panose="02020609040205080304" pitchFamily="49" charset="-128"/>
                <a:cs typeface="Times New Roman" pitchFamily="2" charset="0"/>
              </a:rPr>
              <a:t>to continue</a:t>
            </a:r>
          </a:p>
          <a:p>
            <a:r>
              <a:rPr lang="en-US" sz="1500" dirty="0">
                <a:latin typeface="Times" pitchFamily="2" charset="0"/>
                <a:ea typeface="MS Mincho" panose="02020609040205080304" pitchFamily="49" charset="-128"/>
                <a:cs typeface="Times New Roman" pitchFamily="2" charset="0"/>
              </a:rPr>
              <a:t>from astronaut</a:t>
            </a:r>
          </a:p>
          <a:p>
            <a:endParaRPr lang="en-US" sz="1500" dirty="0">
              <a:latin typeface="Times" pitchFamily="2" charset="0"/>
              <a:ea typeface="MS Mincho" panose="02020609040205080304" pitchFamily="49" charset="-128"/>
              <a:cs typeface="Times New Roman" pitchFamily="2" charset="0"/>
            </a:endParaRPr>
          </a:p>
        </p:txBody>
      </p:sp>
    </p:spTree>
    <p:extLst>
      <p:ext uri="{BB962C8B-B14F-4D97-AF65-F5344CB8AC3E}">
        <p14:creationId xmlns:p14="http://schemas.microsoft.com/office/powerpoint/2010/main" val="7912131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241F397-EBDE-D646-BD43-3078D48E730A}"/>
              </a:ext>
            </a:extLst>
          </p:cNvPr>
          <p:cNvPicPr>
            <a:picLocks noChangeAspect="1"/>
          </p:cNvPicPr>
          <p:nvPr/>
        </p:nvPicPr>
        <p:blipFill>
          <a:blip r:embed="rId2"/>
          <a:stretch>
            <a:fillRect/>
          </a:stretch>
        </p:blipFill>
        <p:spPr>
          <a:xfrm>
            <a:off x="166756" y="0"/>
            <a:ext cx="11640124" cy="6858000"/>
          </a:xfrm>
          <a:prstGeom prst="rect">
            <a:avLst/>
          </a:prstGeom>
        </p:spPr>
      </p:pic>
    </p:spTree>
    <p:extLst>
      <p:ext uri="{BB962C8B-B14F-4D97-AF65-F5344CB8AC3E}">
        <p14:creationId xmlns:p14="http://schemas.microsoft.com/office/powerpoint/2010/main" val="27523432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390A321-3663-6D45-932E-6BD47B2B22B9}"/>
              </a:ext>
            </a:extLst>
          </p:cNvPr>
          <p:cNvPicPr>
            <a:picLocks noChangeAspect="1"/>
          </p:cNvPicPr>
          <p:nvPr/>
        </p:nvPicPr>
        <p:blipFill>
          <a:blip r:embed="rId2"/>
          <a:stretch>
            <a:fillRect/>
          </a:stretch>
        </p:blipFill>
        <p:spPr>
          <a:xfrm>
            <a:off x="478507" y="0"/>
            <a:ext cx="11234986" cy="6858000"/>
          </a:xfrm>
          <a:prstGeom prst="rect">
            <a:avLst/>
          </a:prstGeom>
        </p:spPr>
      </p:pic>
    </p:spTree>
    <p:extLst>
      <p:ext uri="{BB962C8B-B14F-4D97-AF65-F5344CB8AC3E}">
        <p14:creationId xmlns:p14="http://schemas.microsoft.com/office/powerpoint/2010/main" val="17188661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833D21-9D2D-074E-9DD3-756DD88BA11A}"/>
              </a:ext>
            </a:extLst>
          </p:cNvPr>
          <p:cNvPicPr>
            <a:picLocks noChangeAspect="1"/>
          </p:cNvPicPr>
          <p:nvPr/>
        </p:nvPicPr>
        <p:blipFill>
          <a:blip r:embed="rId2"/>
          <a:stretch>
            <a:fillRect/>
          </a:stretch>
        </p:blipFill>
        <p:spPr>
          <a:xfrm>
            <a:off x="1191391" y="0"/>
            <a:ext cx="9645445" cy="6858000"/>
          </a:xfrm>
          <a:prstGeom prst="rect">
            <a:avLst/>
          </a:prstGeom>
        </p:spPr>
      </p:pic>
    </p:spTree>
    <p:extLst>
      <p:ext uri="{BB962C8B-B14F-4D97-AF65-F5344CB8AC3E}">
        <p14:creationId xmlns:p14="http://schemas.microsoft.com/office/powerpoint/2010/main" val="1392868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0C6C0B1-40EA-AC45-AB00-51666F796ACD}"/>
              </a:ext>
            </a:extLst>
          </p:cNvPr>
          <p:cNvPicPr>
            <a:picLocks noChangeAspect="1"/>
          </p:cNvPicPr>
          <p:nvPr/>
        </p:nvPicPr>
        <p:blipFill>
          <a:blip r:embed="rId2"/>
          <a:stretch>
            <a:fillRect/>
          </a:stretch>
        </p:blipFill>
        <p:spPr>
          <a:xfrm>
            <a:off x="1542197" y="337969"/>
            <a:ext cx="9532525" cy="6356258"/>
          </a:xfrm>
          <a:prstGeom prst="rect">
            <a:avLst/>
          </a:prstGeom>
        </p:spPr>
      </p:pic>
    </p:spTree>
    <p:extLst>
      <p:ext uri="{BB962C8B-B14F-4D97-AF65-F5344CB8AC3E}">
        <p14:creationId xmlns:p14="http://schemas.microsoft.com/office/powerpoint/2010/main" val="684571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E4E7276-F0B5-5249-89D7-291AE557893B}"/>
              </a:ext>
            </a:extLst>
          </p:cNvPr>
          <p:cNvPicPr>
            <a:picLocks noChangeAspect="1"/>
          </p:cNvPicPr>
          <p:nvPr/>
        </p:nvPicPr>
        <p:blipFill>
          <a:blip r:embed="rId2"/>
          <a:stretch>
            <a:fillRect/>
          </a:stretch>
        </p:blipFill>
        <p:spPr>
          <a:xfrm>
            <a:off x="1769310" y="970212"/>
            <a:ext cx="8724748" cy="4925261"/>
          </a:xfrm>
          <a:prstGeom prst="rect">
            <a:avLst/>
          </a:prstGeom>
        </p:spPr>
      </p:pic>
    </p:spTree>
    <p:extLst>
      <p:ext uri="{BB962C8B-B14F-4D97-AF65-F5344CB8AC3E}">
        <p14:creationId xmlns:p14="http://schemas.microsoft.com/office/powerpoint/2010/main" val="30348423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25C729A-83F6-AA4B-8224-B5AD67172D7E}"/>
              </a:ext>
            </a:extLst>
          </p:cNvPr>
          <p:cNvPicPr>
            <a:picLocks noChangeAspect="1"/>
          </p:cNvPicPr>
          <p:nvPr/>
        </p:nvPicPr>
        <p:blipFill>
          <a:blip r:embed="rId2"/>
          <a:stretch>
            <a:fillRect/>
          </a:stretch>
        </p:blipFill>
        <p:spPr>
          <a:xfrm>
            <a:off x="944457" y="0"/>
            <a:ext cx="4898571" cy="6858000"/>
          </a:xfrm>
          <a:prstGeom prst="rect">
            <a:avLst/>
          </a:prstGeom>
        </p:spPr>
      </p:pic>
      <p:pic>
        <p:nvPicPr>
          <p:cNvPr id="8" name="Picture 7">
            <a:extLst>
              <a:ext uri="{FF2B5EF4-FFF2-40B4-BE49-F238E27FC236}">
                <a16:creationId xmlns:a16="http://schemas.microsoft.com/office/drawing/2014/main" id="{52BD317F-2FE1-C647-8C69-7A5D401570C3}"/>
              </a:ext>
            </a:extLst>
          </p:cNvPr>
          <p:cNvPicPr>
            <a:picLocks noChangeAspect="1"/>
          </p:cNvPicPr>
          <p:nvPr/>
        </p:nvPicPr>
        <p:blipFill>
          <a:blip r:embed="rId3"/>
          <a:stretch>
            <a:fillRect/>
          </a:stretch>
        </p:blipFill>
        <p:spPr>
          <a:xfrm>
            <a:off x="6709055" y="0"/>
            <a:ext cx="4860790" cy="6858000"/>
          </a:xfrm>
          <a:prstGeom prst="rect">
            <a:avLst/>
          </a:prstGeom>
        </p:spPr>
      </p:pic>
    </p:spTree>
    <p:extLst>
      <p:ext uri="{BB962C8B-B14F-4D97-AF65-F5344CB8AC3E}">
        <p14:creationId xmlns:p14="http://schemas.microsoft.com/office/powerpoint/2010/main" val="14941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8BB7A5-8292-6847-9CAF-75E54AC888A0}"/>
              </a:ext>
            </a:extLst>
          </p:cNvPr>
          <p:cNvPicPr>
            <a:picLocks noChangeAspect="1"/>
          </p:cNvPicPr>
          <p:nvPr/>
        </p:nvPicPr>
        <p:blipFill>
          <a:blip r:embed="rId2"/>
          <a:stretch>
            <a:fillRect/>
          </a:stretch>
        </p:blipFill>
        <p:spPr>
          <a:xfrm>
            <a:off x="600576" y="2102518"/>
            <a:ext cx="10893230" cy="2445419"/>
          </a:xfrm>
          <a:prstGeom prst="rect">
            <a:avLst/>
          </a:prstGeom>
        </p:spPr>
      </p:pic>
    </p:spTree>
    <p:extLst>
      <p:ext uri="{BB962C8B-B14F-4D97-AF65-F5344CB8AC3E}">
        <p14:creationId xmlns:p14="http://schemas.microsoft.com/office/powerpoint/2010/main" val="1032258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521122" y="3616657"/>
            <a:ext cx="184731" cy="369332"/>
          </a:xfrm>
          <a:prstGeom prst="rect">
            <a:avLst/>
          </a:prstGeom>
          <a:noFill/>
        </p:spPr>
        <p:txBody>
          <a:bodyPr wrap="none" rtlCol="0">
            <a:spAutoFit/>
          </a:bodyPr>
          <a:lstStyle/>
          <a:p>
            <a:endParaRPr lang="en-US"/>
          </a:p>
        </p:txBody>
      </p:sp>
      <p:pic>
        <p:nvPicPr>
          <p:cNvPr id="5" name="Picture 4" descr="Images/Margaret_Hamilton.gif">
            <a:extLst>
              <a:ext uri="{FF2B5EF4-FFF2-40B4-BE49-F238E27FC236}">
                <a16:creationId xmlns:a16="http://schemas.microsoft.com/office/drawing/2014/main" id="{1E393F2B-D6C6-5B46-AD17-F9C87BDEBEC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06558" y="1257874"/>
            <a:ext cx="3286760" cy="4091305"/>
          </a:xfrm>
          <a:prstGeom prst="rect">
            <a:avLst/>
          </a:prstGeom>
          <a:noFill/>
          <a:ln>
            <a:noFill/>
          </a:ln>
        </p:spPr>
      </p:pic>
      <p:pic>
        <p:nvPicPr>
          <p:cNvPr id="8" name="Picture 7">
            <a:extLst>
              <a:ext uri="{FF2B5EF4-FFF2-40B4-BE49-F238E27FC236}">
                <a16:creationId xmlns:a16="http://schemas.microsoft.com/office/drawing/2014/main" id="{A9ECAB70-04C2-E647-B106-F39223E7E4F1}"/>
              </a:ext>
            </a:extLst>
          </p:cNvPr>
          <p:cNvPicPr>
            <a:picLocks noChangeAspect="1"/>
          </p:cNvPicPr>
          <p:nvPr/>
        </p:nvPicPr>
        <p:blipFill>
          <a:blip r:embed="rId3"/>
          <a:stretch>
            <a:fillRect/>
          </a:stretch>
        </p:blipFill>
        <p:spPr>
          <a:xfrm>
            <a:off x="5880782" y="1771907"/>
            <a:ext cx="3888983" cy="3063240"/>
          </a:xfrm>
          <a:prstGeom prst="rect">
            <a:avLst/>
          </a:prstGeom>
        </p:spPr>
      </p:pic>
    </p:spTree>
    <p:extLst>
      <p:ext uri="{BB962C8B-B14F-4D97-AF65-F5344CB8AC3E}">
        <p14:creationId xmlns:p14="http://schemas.microsoft.com/office/powerpoint/2010/main" val="1562643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138866" cy="6666931"/>
          </a:xfrm>
          <a:prstGeom prst="rect">
            <a:avLst/>
          </a:prstGeom>
        </p:spPr>
      </p:pic>
      <p:pic>
        <p:nvPicPr>
          <p:cNvPr id="3" name="Picture 2">
            <a:extLst>
              <a:ext uri="{FF2B5EF4-FFF2-40B4-BE49-F238E27FC236}">
                <a16:creationId xmlns:a16="http://schemas.microsoft.com/office/drawing/2014/main" id="{1104FAC0-8938-354C-BC7E-06E7F5C237D9}"/>
              </a:ext>
            </a:extLst>
          </p:cNvPr>
          <p:cNvPicPr>
            <a:picLocks noChangeAspect="1"/>
          </p:cNvPicPr>
          <p:nvPr/>
        </p:nvPicPr>
        <p:blipFill>
          <a:blip r:embed="rId3"/>
          <a:stretch>
            <a:fillRect/>
          </a:stretch>
        </p:blipFill>
        <p:spPr>
          <a:xfrm>
            <a:off x="4283243" y="174462"/>
            <a:ext cx="7764362" cy="6468406"/>
          </a:xfrm>
          <a:prstGeom prst="rect">
            <a:avLst/>
          </a:prstGeom>
        </p:spPr>
      </p:pic>
    </p:spTree>
    <p:extLst>
      <p:ext uri="{BB962C8B-B14F-4D97-AF65-F5344CB8AC3E}">
        <p14:creationId xmlns:p14="http://schemas.microsoft.com/office/powerpoint/2010/main" val="1736804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CCF0BA4-8356-8C4C-A545-9E73D46F879D}"/>
              </a:ext>
            </a:extLst>
          </p:cNvPr>
          <p:cNvPicPr>
            <a:picLocks noChangeAspect="1"/>
          </p:cNvPicPr>
          <p:nvPr/>
        </p:nvPicPr>
        <p:blipFill>
          <a:blip r:embed="rId2"/>
          <a:stretch>
            <a:fillRect/>
          </a:stretch>
        </p:blipFill>
        <p:spPr>
          <a:xfrm>
            <a:off x="2273299" y="1299410"/>
            <a:ext cx="7645400" cy="5029200"/>
          </a:xfrm>
          <a:prstGeom prst="rect">
            <a:avLst/>
          </a:prstGeom>
        </p:spPr>
      </p:pic>
      <p:sp>
        <p:nvSpPr>
          <p:cNvPr id="6" name="TextBox 5">
            <a:extLst>
              <a:ext uri="{FF2B5EF4-FFF2-40B4-BE49-F238E27FC236}">
                <a16:creationId xmlns:a16="http://schemas.microsoft.com/office/drawing/2014/main" id="{3C012478-6A95-F745-9356-DC4C1E2AFA8D}"/>
              </a:ext>
            </a:extLst>
          </p:cNvPr>
          <p:cNvSpPr txBox="1"/>
          <p:nvPr/>
        </p:nvSpPr>
        <p:spPr>
          <a:xfrm>
            <a:off x="4736171" y="457199"/>
            <a:ext cx="2719655" cy="523220"/>
          </a:xfrm>
          <a:prstGeom prst="rect">
            <a:avLst/>
          </a:prstGeom>
          <a:noFill/>
        </p:spPr>
        <p:txBody>
          <a:bodyPr wrap="none" rtlCol="0">
            <a:spAutoFit/>
          </a:bodyPr>
          <a:lstStyle/>
          <a:p>
            <a:r>
              <a:rPr lang="en-US" sz="2800" dirty="0">
                <a:latin typeface="Didot" panose="02000503000000020003" pitchFamily="2" charset="-79"/>
                <a:cs typeface="Didot" panose="02000503000000020003" pitchFamily="2" charset="-79"/>
              </a:rPr>
              <a:t>Honeywell 1800</a:t>
            </a:r>
          </a:p>
        </p:txBody>
      </p:sp>
    </p:spTree>
    <p:extLst>
      <p:ext uri="{BB962C8B-B14F-4D97-AF65-F5344CB8AC3E}">
        <p14:creationId xmlns:p14="http://schemas.microsoft.com/office/powerpoint/2010/main" val="24457354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12727</TotalTime>
  <Words>251</Words>
  <Application>Microsoft Macintosh PowerPoint</Application>
  <PresentationFormat>Widescreen</PresentationFormat>
  <Paragraphs>44</Paragraphs>
  <Slides>26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MS Mincho</vt:lpstr>
      <vt:lpstr>Arial</vt:lpstr>
      <vt:lpstr>Calibri</vt:lpstr>
      <vt:lpstr>Calibri Light</vt:lpstr>
      <vt:lpstr>Didot</vt:lpstr>
      <vt:lpstr>Times</vt:lpstr>
      <vt:lpstr>Times New Roman</vt:lpstr>
      <vt:lpstr>Office Theme</vt:lpstr>
      <vt:lpstr>“Moonbit” HaPoP ‘18</vt:lpstr>
      <vt:lpstr>“Code Hermeneutics”  James E. Dobson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Rena J. Mosteirin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Moonbit HaPoP ‘18</dc:title>
  <dc:creator>James E. Dobson</dc:creator>
  <cp:lastModifiedBy>James E. Dobson</cp:lastModifiedBy>
  <cp:revision>41</cp:revision>
  <dcterms:created xsi:type="dcterms:W3CDTF">2018-03-06T12:06:47Z</dcterms:created>
  <dcterms:modified xsi:type="dcterms:W3CDTF">2018-03-23T10:19:01Z</dcterms:modified>
</cp:coreProperties>
</file>

<file path=docProps/thumbnail.jpeg>
</file>